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sldIdLst>
    <p:sldId id="286" r:id="rId5"/>
    <p:sldId id="307" r:id="rId6"/>
    <p:sldId id="312" r:id="rId7"/>
    <p:sldId id="308" r:id="rId8"/>
    <p:sldId id="313" r:id="rId9"/>
    <p:sldId id="309" r:id="rId10"/>
    <p:sldId id="325" r:id="rId11"/>
    <p:sldId id="314" r:id="rId12"/>
    <p:sldId id="315" r:id="rId13"/>
    <p:sldId id="316" r:id="rId14"/>
    <p:sldId id="317" r:id="rId15"/>
    <p:sldId id="319" r:id="rId16"/>
    <p:sldId id="320" r:id="rId17"/>
    <p:sldId id="322" r:id="rId18"/>
    <p:sldId id="321" r:id="rId19"/>
    <p:sldId id="324" r:id="rId20"/>
    <p:sldId id="326" r:id="rId21"/>
    <p:sldId id="327" r:id="rId22"/>
    <p:sldId id="310" r:id="rId23"/>
    <p:sldId id="311" r:id="rId24"/>
    <p:sldId id="323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74AE31-6FD5-4322-8523-2BB0508CC88D}">
          <p14:sldIdLst>
            <p14:sldId id="286"/>
            <p14:sldId id="307"/>
            <p14:sldId id="312"/>
          </p14:sldIdLst>
        </p14:section>
        <p14:section name="Untitled Section" id="{C80AEC19-E0CE-4546-8ADC-21B98C6AFC99}">
          <p14:sldIdLst>
            <p14:sldId id="308"/>
            <p14:sldId id="313"/>
            <p14:sldId id="309"/>
            <p14:sldId id="325"/>
            <p14:sldId id="314"/>
            <p14:sldId id="315"/>
            <p14:sldId id="316"/>
            <p14:sldId id="317"/>
            <p14:sldId id="319"/>
            <p14:sldId id="320"/>
            <p14:sldId id="322"/>
            <p14:sldId id="321"/>
            <p14:sldId id="324"/>
            <p14:sldId id="326"/>
            <p14:sldId id="327"/>
            <p14:sldId id="310"/>
            <p14:sldId id="311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3">
          <p15:clr>
            <a:srgbClr val="A4A3A4"/>
          </p15:clr>
        </p15:guide>
        <p15:guide id="2" pos="27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A2F"/>
    <a:srgbClr val="FFFFFF"/>
    <a:srgbClr val="3C3C3C"/>
    <a:srgbClr val="0096D2"/>
    <a:srgbClr val="F0FEF7"/>
    <a:srgbClr val="FFEFF2"/>
    <a:srgbClr val="FEDEE4"/>
    <a:srgbClr val="FFFBEB"/>
    <a:srgbClr val="FEF4D1"/>
    <a:srgbClr val="E37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86410" autoAdjust="0"/>
  </p:normalViewPr>
  <p:slideViewPr>
    <p:cSldViewPr snapToGrid="0" snapToObjects="1" showGuides="1">
      <p:cViewPr varScale="1">
        <p:scale>
          <a:sx n="94" d="100"/>
          <a:sy n="94" d="100"/>
        </p:scale>
        <p:origin x="854" y="77"/>
      </p:cViewPr>
      <p:guideLst>
        <p:guide orient="horz" pos="1583"/>
        <p:guide pos="27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-2504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1D7CF-5F4D-5148-AB1A-A05EF0B57D4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C7E9-CA6E-C945-826B-68C1FAB00F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14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C595-8A5E-CE0A-F1EE-A0C50DB30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1F88D-6566-06CB-11DE-CD8A51DE2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DB26EB-62B2-63F8-1D45-091436DC5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BC54C-28AB-C8D2-8C92-576427121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08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59609-105B-43E2-E1E5-74384AFF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7B630-09D6-8483-AF5E-ADAD4AAA3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CD192-D53E-8471-AB5C-605114A66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5BCBD-2C4E-3998-3370-19E5BDF0B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0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8C85D-29ED-200A-3AE9-050774003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E4CED-E855-3819-A833-3AB7A5DA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634521-94E8-CC14-7EFD-0040E0481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8275B-B164-A465-9CB3-6B0D14B72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91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AA934-08B7-DD50-900C-7E396495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A83C78-72C6-05F3-9A77-8230EA14F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D2B8D-D802-233E-63EF-20ABEE34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761C4-3C6E-382A-E41C-95305A86F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63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7393B-5117-5F14-3C2D-446A6B86A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E84F1-233B-5506-5E8C-9BB1B70A1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04FDE-A5E7-4334-AC6B-F76C7D484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A8DA5-C2DE-22AF-F758-A225EA1EC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03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3BF73-1468-26DF-1443-05977F15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CA467-EE77-3A1A-8463-AAB618487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A245B-B92F-C517-0740-AB5B1E55E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8FADE-09EE-D6D5-2B28-34D6B1D48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8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62436-BEA3-EA0B-E4BB-D04480AFC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004D9-E4D4-F8A5-AC37-C832F2373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FF9CD-6C86-9D33-B46E-3474949DB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C456F-F40F-5CCB-8EEA-9411B0545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39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1B12F-B029-5F5A-2761-2F2BA07D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6C869-7F33-A215-FE56-4192E2761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6049E-9040-1867-F3EA-0A3F899AF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EE367-7196-5C8A-08F5-35C342425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829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1D30-4706-92CC-B4B9-AEA6A758F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F6E80-070F-5B61-8D39-257D3F196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A1411-0E60-27F5-1641-D0088E37A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D3132-367E-8160-1067-B91EE8662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5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FDDAC-19C9-ACA0-9F50-D99E8B00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AB9F2-28B6-FBB9-09E5-5CC86A6E3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8CB375-F23B-0BD7-63DD-E5C4012F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3A5D9-3F8B-709A-D9D1-CE11F5F48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0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6ADD4-B271-1DC2-A058-B5309804B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4CEEE-4E35-01A8-3423-7A1F2B056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26952-73E9-28B5-43C0-020F46B98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6E2F8-F7DD-E2FF-B600-35998604E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13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AF76A-D397-DFD8-716B-2EA290C0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2B7523-62D8-46FE-210A-3AB19361C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58B8EE-34FC-5047-E043-3DB8EE703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811C4-B20E-4BC6-E255-961C57D4D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75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25B80-4BD2-F887-5FA8-89DC03C1E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6A750-0DAB-F7F9-19AC-3DCFAA615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18E9AF-71DE-E6FB-B25F-CBB1561E3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01E4A-41A0-F167-1851-CA45C92FA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1E893-1577-8183-DE6E-FFA8A5BB6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0E9060-2606-3DE1-DD13-448A82D53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9C4C8B-4446-F38C-81CA-D257064F0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6EE77-878E-E09E-5253-728AE261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C7E9-CA6E-C945-826B-68C1FAB00F4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2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C0A1D-9B90-4253-9E4D-EE53F73778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BBD71-1AA6-4A9E-A1DE-2927C1D575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subhead/no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137DA-A667-4FE2-9D2D-32E0E0B651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3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47107C-DEB1-48D3-8445-9B7BF7E698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1258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  <a:gd name="connsiteX4" fmla="*/ 0 w 9144000"/>
              <a:gd name="connsiteY4" fmla="*/ 779084 h 5143500"/>
              <a:gd name="connsiteX5" fmla="*/ 801258 w 9144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143500">
                <a:moveTo>
                  <a:pt x="801258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8" y="7790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behind text box to add</a:t>
            </a:r>
            <a:endParaRPr lang="en-US" dirty="0"/>
          </a:p>
          <a:p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7845BF4-8026-1E44-A3DE-346D30878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49500" y="1799643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D07975E-86A5-A84B-8D50-C0E44AE0D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9500" y="2571750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CE650A-C828-4DB1-8D63-3628C1FB84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centred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33B8871C-2F34-4D74-9253-6254E7432E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4266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4266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4266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4266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801258" y="2390095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5121BD-3184-7B4E-AF38-5D06A178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9F35E-D774-46C7-99C7-2A9C27EB1F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op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&quot;&quot;">
            <a:extLst>
              <a:ext uri="{FF2B5EF4-FFF2-40B4-BE49-F238E27FC236}">
                <a16:creationId xmlns:a16="http://schemas.microsoft.com/office/drawing/2014/main" id="{AE543399-62F6-46E4-9B66-E22AB3B7E2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2251A7-71C7-418E-8902-6265DB6537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993091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FBFCF30-02D1-924A-9CEA-301EA59457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53ECB-251B-4142-8149-EC2D928DD9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bottom)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&quot;&quot;">
            <a:extLst>
              <a:ext uri="{FF2B5EF4-FFF2-40B4-BE49-F238E27FC236}">
                <a16:creationId xmlns:a16="http://schemas.microsoft.com/office/drawing/2014/main" id="{DADEA25C-E67C-462E-9899-B6F2DDA049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801257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779084 h 5143500"/>
              <a:gd name="connsiteX5" fmla="*/ 801257 w 4572000"/>
              <a:gd name="connsiteY5" fmla="*/ 779084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5143500">
                <a:moveTo>
                  <a:pt x="801257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2CCBCA1-D1D3-4221-BC66-BE67A08AAF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258" y="3964897"/>
            <a:ext cx="3986642" cy="71055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2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698348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0" name="Text Placeholder 1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3500" y="1090507"/>
            <a:ext cx="3632200" cy="157803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27B17B-3FD5-B64C-B165-99E09B79C4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33CED8-322A-430D-AC8D-1142361339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BDC53B4-4996-8745-8E53-958C291B06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4172875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0" name="Picture Placeholder 9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0300" y="0"/>
            <a:ext cx="3835400" cy="12509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6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276370"/>
            <a:ext cx="4940300" cy="252571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143500" y="2095559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143500" y="2487718"/>
            <a:ext cx="3632200" cy="214857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09A432-DF92-7E40-BF61-AA6C75E15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78FA3B-979E-4D17-A6A6-280CBF1D75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3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97200" y="279401"/>
            <a:ext cx="3149600" cy="86177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algn="l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 text</a:t>
            </a:r>
            <a:endParaRPr lang="en-US" dirty="0"/>
          </a:p>
        </p:txBody>
      </p:sp>
      <p:sp>
        <p:nvSpPr>
          <p:cNvPr id="14" name="Picture Placeholder 13" descr="&quot;&quot;">
            <a:extLst>
              <a:ext uri="{FF2B5EF4-FFF2-40B4-BE49-F238E27FC236}">
                <a16:creationId xmlns:a16="http://schemas.microsoft.com/office/drawing/2014/main" id="{14929B74-2227-4866-8A1E-7B15A68233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726267" cy="4978400"/>
          </a:xfrm>
          <a:custGeom>
            <a:avLst/>
            <a:gdLst>
              <a:gd name="connsiteX0" fmla="*/ 801257 w 2726267"/>
              <a:gd name="connsiteY0" fmla="*/ 0 h 4978400"/>
              <a:gd name="connsiteX1" fmla="*/ 2726267 w 2726267"/>
              <a:gd name="connsiteY1" fmla="*/ 0 h 4978400"/>
              <a:gd name="connsiteX2" fmla="*/ 2726267 w 2726267"/>
              <a:gd name="connsiteY2" fmla="*/ 4978400 h 4978400"/>
              <a:gd name="connsiteX3" fmla="*/ 0 w 2726267"/>
              <a:gd name="connsiteY3" fmla="*/ 4978400 h 4978400"/>
              <a:gd name="connsiteX4" fmla="*/ 0 w 2726267"/>
              <a:gd name="connsiteY4" fmla="*/ 779084 h 4978400"/>
              <a:gd name="connsiteX5" fmla="*/ 801257 w 2726267"/>
              <a:gd name="connsiteY5" fmla="*/ 779084 h 49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267" h="4978400">
                <a:moveTo>
                  <a:pt x="801257" y="0"/>
                </a:moveTo>
                <a:lnTo>
                  <a:pt x="2726267" y="0"/>
                </a:lnTo>
                <a:lnTo>
                  <a:pt x="2726267" y="4978400"/>
                </a:lnTo>
                <a:lnTo>
                  <a:pt x="0" y="4978400"/>
                </a:lnTo>
                <a:lnTo>
                  <a:pt x="0" y="779084"/>
                </a:lnTo>
                <a:lnTo>
                  <a:pt x="801257" y="779084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997200" y="1357917"/>
            <a:ext cx="31496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Subtitle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997729" y="1877917"/>
            <a:ext cx="3149600" cy="2867492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17733" y="279401"/>
            <a:ext cx="2459567" cy="253507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5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4435" y="3094567"/>
            <a:ext cx="2459566" cy="1503363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AC969B-9F13-034E-B663-52115B22C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8F151C-ED96-4905-AA7B-799807FC05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91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439A87DD-ECB5-4071-A12E-5423FC5BF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6" y="779084"/>
            <a:ext cx="3732606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1712859"/>
            <a:ext cx="3732607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399125" y="2304056"/>
            <a:ext cx="3732606" cy="2449513"/>
          </a:xfrm>
          <a:prstGeom prst="rect">
            <a:avLst/>
          </a:prstGeom>
          <a:solidFill>
            <a:srgbClr val="FFFFFF"/>
          </a:solidFill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0" y="291021"/>
            <a:ext cx="4444999" cy="1745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04269" y="2785533"/>
            <a:ext cx="1870275" cy="235796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70132" y="2304056"/>
            <a:ext cx="2370667" cy="219551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C1839C-E96C-4544-9ABF-388A484FA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9AA5AE-1D1C-4B45-B742-56B22DAD3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44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Multiple images opt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0C38E30D-3DD4-4786-94B7-045EE0D51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6" y="779084"/>
            <a:ext cx="3732606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7D2114A-B493-4A3E-AAA0-B090FDC9F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4" y="1712859"/>
            <a:ext cx="3732607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F44C681-3CA1-414B-9D97-AD1CFBE8F9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9125" y="2304056"/>
            <a:ext cx="3732606" cy="2449513"/>
          </a:xfrm>
          <a:prstGeom prst="rect">
            <a:avLst/>
          </a:prstGeom>
          <a:solidFill>
            <a:srgbClr val="FFFFFF"/>
          </a:solidFill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5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3900" y="872067"/>
            <a:ext cx="2383367" cy="2336271"/>
          </a:xfrm>
          <a:prstGeom prst="rect">
            <a:avLst/>
          </a:prstGeom>
          <a:solidFill>
            <a:schemeClr val="bg2"/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1267" y="296334"/>
            <a:ext cx="1972733" cy="3221346"/>
          </a:xfrm>
          <a:prstGeom prst="rect">
            <a:avLst/>
          </a:prstGeom>
          <a:solidFill>
            <a:schemeClr val="bg2"/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4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99000" y="3670300"/>
            <a:ext cx="3213100" cy="1473200"/>
          </a:xfrm>
          <a:prstGeom prst="rect">
            <a:avLst/>
          </a:prstGeom>
          <a:solidFill>
            <a:schemeClr val="bg2"/>
          </a:solidFill>
        </p:spPr>
        <p:txBody>
          <a:bodyPr vert="horz"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CC22BD-2E67-5141-997D-78A8A2FD8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DA1D1-07A8-4A90-A495-F320C6FEA5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09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E91C0-3B07-4396-B613-6D988602E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291D7-D564-44DE-9E6A-2A1EE92F2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4" y="1561176"/>
            <a:ext cx="8304607" cy="3058917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79A92-0AD8-4A27-91FA-116263BC262F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E751B9-BF2F-4C59-BE0D-3D4A4DC6D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9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head/Bullet list on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11BECFE-D304-4F84-AA9F-1BAB007F5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99125" y="1548352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2015067"/>
            <a:ext cx="8304607" cy="2754310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08E442-552C-ED40-8CDA-74FA4F65F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0D6532-5388-4D4D-BBE8-7C76D5505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5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D4521FE-877C-4B9B-89E4-13BC1E3CF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58ED2EA-F67E-4B1F-9D63-3FFB062734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5" y="1548352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2032000"/>
            <a:ext cx="8304607" cy="2735263"/>
          </a:xfrm>
          <a:prstGeom prst="rect">
            <a:avLst/>
          </a:prstGeom>
        </p:spPr>
        <p:txBody>
          <a:bodyPr lIns="0" numCol="2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two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F1E7E8-C77B-9449-9C41-C649D6B2C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3D0CA1-B78D-4AD8-8182-CD4A180312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thre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1DA9FEA-781B-4667-B9B2-53CA6549AA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FAA8C73-8454-4524-8603-2F67F0DB80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125" y="1548352"/>
            <a:ext cx="8304607" cy="365113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200" b="1" i="0" spc="0" baseline="0">
                <a:solidFill>
                  <a:srgbClr val="0096D2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99125" y="2040468"/>
            <a:ext cx="8304607" cy="2726795"/>
          </a:xfrm>
          <a:prstGeom prst="rect">
            <a:avLst/>
          </a:prstGeom>
        </p:spPr>
        <p:txBody>
          <a:bodyPr lIns="0" numCol="3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Bullet list three columns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527F58-0398-A947-8487-9CAB1F088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AD74ED-DBD4-48D1-B51C-721E746A78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1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32B11B-AE12-4692-AC3C-C29AC6B17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9125" y="1634983"/>
            <a:ext cx="3957828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1" i="0" spc="0" baseline="0">
                <a:solidFill>
                  <a:srgbClr val="0096D2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99125" y="2061624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24399" y="1634983"/>
            <a:ext cx="3970527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1" i="0" spc="0" baseline="0">
                <a:solidFill>
                  <a:srgbClr val="0096D2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section title</a:t>
            </a:r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724400" y="2061624"/>
            <a:ext cx="3970528" cy="279410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697C437-15B1-6B4E-820F-F4B9AC40F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0AE5EC-984C-4539-8764-3FD4B2537C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768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076C-2E88-41F8-936B-DF0A021F74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Text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57F30B1-C5D1-4CB5-9D12-6D9C58B98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3632201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99126" y="1787297"/>
            <a:ext cx="363220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1" i="0" spc="0" baseline="0">
                <a:solidFill>
                  <a:srgbClr val="0096D2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subhead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59300" y="779084"/>
            <a:ext cx="4216400" cy="4123116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33F8C1-4EA3-184A-9B17-D7331273E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7ECE06-502D-49AC-9E26-A29B469628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14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/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804DB2-7EA8-4E0A-8EB7-D6C6D1523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3858320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9126" y="2040082"/>
            <a:ext cx="3858320" cy="307777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2400" b="1" i="0" spc="0" baseline="0">
                <a:solidFill>
                  <a:srgbClr val="0096D2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Subhead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399126" y="2458523"/>
            <a:ext cx="3858320" cy="2390683"/>
          </a:xfrm>
          <a:prstGeom prst="rect">
            <a:avLst/>
          </a:prstGeom>
        </p:spPr>
        <p:txBody>
          <a:bodyPr lIns="0">
            <a:noAutofit/>
          </a:bodyPr>
          <a:lstStyle>
            <a:lvl1pPr marL="198000" indent="-1980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453600" indent="-212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2pPr>
            <a:lvl3pPr marL="640800" indent="-158400">
              <a:spcBef>
                <a:spcPts val="300"/>
              </a:spcBef>
              <a:spcAft>
                <a:spcPts val="300"/>
              </a:spcAft>
              <a:buFont typeface="Lucida Grande"/>
              <a:buChar char="-"/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3" name="Picture Placeholder 2" descr="&quot;&quot;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201738"/>
            <a:ext cx="4572000" cy="356552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5A5362-FC22-DF4B-9E6F-A0E1C0DD1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CB083E-2E23-4D2E-A51D-553CE3807F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20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831757C-7748-4499-9FA7-41CF6FA1D7B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99125" y="1672045"/>
            <a:ext cx="8305138" cy="293914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7E75A-9A4C-4CFB-B3E0-7E3DBA7E5B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955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har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66164C-A90A-40D9-8435-C929E57AB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125" y="779084"/>
            <a:ext cx="8304607" cy="710552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2605B3C-76AB-7C44-89B6-69DB9CE3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B87C5A33-F5B6-4479-8AAE-70833B5E38CD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98463" y="1698625"/>
            <a:ext cx="8305800" cy="289877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A6C08-AFD5-4018-B83E-7DB948B05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422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 slide with placeholder backgrou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77D53A-3456-4280-9F71-D5CC0DB0D0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5143501"/>
          </a:xfrm>
          <a:custGeom>
            <a:avLst/>
            <a:gdLst>
              <a:gd name="connsiteX0" fmla="*/ 614172 w 9144000"/>
              <a:gd name="connsiteY0" fmla="*/ 377844 h 5143501"/>
              <a:gd name="connsiteX1" fmla="*/ 614172 w 9144000"/>
              <a:gd name="connsiteY1" fmla="*/ 941826 h 5143501"/>
              <a:gd name="connsiteX2" fmla="*/ 8529828 w 9144000"/>
              <a:gd name="connsiteY2" fmla="*/ 941826 h 5143501"/>
              <a:gd name="connsiteX3" fmla="*/ 8529828 w 9144000"/>
              <a:gd name="connsiteY3" fmla="*/ 377844 h 5143501"/>
              <a:gd name="connsiteX4" fmla="*/ 0 w 9144000"/>
              <a:gd name="connsiteY4" fmla="*/ 0 h 5143501"/>
              <a:gd name="connsiteX5" fmla="*/ 9144000 w 9144000"/>
              <a:gd name="connsiteY5" fmla="*/ 0 h 5143501"/>
              <a:gd name="connsiteX6" fmla="*/ 9144000 w 9144000"/>
              <a:gd name="connsiteY6" fmla="*/ 5143501 h 5143501"/>
              <a:gd name="connsiteX7" fmla="*/ 0 w 9144000"/>
              <a:gd name="connsiteY7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1">
                <a:moveTo>
                  <a:pt x="614172" y="377844"/>
                </a:moveTo>
                <a:lnTo>
                  <a:pt x="614172" y="941826"/>
                </a:lnTo>
                <a:lnTo>
                  <a:pt x="8529828" y="941826"/>
                </a:lnTo>
                <a:lnTo>
                  <a:pt x="8529828" y="377844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Drag picture to placeholder or click icon to add</a:t>
            </a:r>
            <a:endParaRPr lang="en-US" dirty="0"/>
          </a:p>
          <a:p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B5CD3C0-F3AA-428D-8F79-08BFF96E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45C1B1-F188-4A38-8465-8AF27134E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AB4FF-E82C-49BA-8A81-6EC484C5EFD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5B4F4-BA88-4F7D-8512-7CCDEC16D7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1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5821F2-1B4F-4FAF-9BF1-432322A2EF69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8F9A5F-1E68-42A9-8CA2-44FB86C1F5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34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/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5FEDE03-B014-4B02-912B-09B580E46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22" y="2692078"/>
            <a:ext cx="4044156" cy="77210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EF6069-0D17-4844-8DFB-83AF1E5A8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9922" y="3449195"/>
            <a:ext cx="4044156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CDBFC0-1D04-4C79-A677-9BE0B2646B0B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EC6DB-43AB-44CD-B1E7-378FE57AC6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D4C723-9D0C-4B90-B5FA-A220EE916B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9C0411-CD68-42A1-B5C8-5B68412AB25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16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249CD2-CAC2-4FF9-91D3-7F12C93014B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060D9-5CEE-46FF-AB6E-6511E2EA11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0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CC79F-9B0A-4472-B829-F5C210F5281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AC28E-4BD3-417D-BE8C-90503C9202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/subhead/image fix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F1867-A862-4EA0-88E6-1A6C4996018E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8E651-72ED-4A27-9038-3B13D08261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/subhead/image fixe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172" y="3186350"/>
            <a:ext cx="4445000" cy="772107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 anchor="b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14172" y="3958457"/>
            <a:ext cx="4445000" cy="747388"/>
          </a:xfrm>
          <a:prstGeom prst="rect">
            <a:avLst/>
          </a:prstGeom>
          <a:solidFill>
            <a:srgbClr val="FFFFFF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>
              <a:buNone/>
              <a:defRPr sz="2200" b="1" i="0" baseline="0">
                <a:solidFill>
                  <a:schemeClr val="accent4"/>
                </a:solidFill>
                <a:latin typeface="+mj-lt"/>
                <a:cs typeface="Georgia"/>
              </a:defRPr>
            </a:lvl1pPr>
            <a:lvl2pPr marL="4572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2pPr>
            <a:lvl3pPr marL="9144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3pPr>
            <a:lvl4pPr marL="13716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4pPr>
            <a:lvl5pPr marL="1828800" indent="0">
              <a:buNone/>
              <a:defRPr b="1" i="0">
                <a:solidFill>
                  <a:srgbClr val="E4042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add subtitle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7420E-92AB-44B1-8969-40F702651FF8}"/>
              </a:ext>
            </a:extLst>
          </p:cNvPr>
          <p:cNvSpPr/>
          <p:nvPr userDrawn="1"/>
        </p:nvSpPr>
        <p:spPr>
          <a:xfrm>
            <a:off x="7409329" y="454766"/>
            <a:ext cx="1077687" cy="410136"/>
          </a:xfrm>
          <a:prstGeom prst="rect">
            <a:avLst/>
          </a:prstGeom>
          <a:solidFill>
            <a:srgbClr val="EB1A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59159-F5D4-4AFF-BFC7-38396712D3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72" y="377843"/>
            <a:ext cx="7915656" cy="5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6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/image fixe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686050" y="1908697"/>
            <a:ext cx="3771900" cy="1326105"/>
          </a:xfrm>
          <a:prstGeom prst="rect">
            <a:avLst/>
          </a:prstGeom>
          <a:solidFill>
            <a:srgbClr val="FFFFFF"/>
          </a:solidFill>
        </p:spPr>
        <p:txBody>
          <a:bodyPr vert="horz" lIns="180000" tIns="108000" rIns="180000" bIns="108000">
            <a:spAutoFit/>
          </a:bodyPr>
          <a:lstStyle>
            <a:lvl1pPr algn="l">
              <a:defRPr sz="3600" b="1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add section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111-35E7-49A5-AD2A-AB8A0653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4266" cy="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19760A-70CA-F344-B257-539E482A9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693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06F20-FBA2-4746-AE9F-DFBA4FFD6F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5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63" r:id="rId2"/>
    <p:sldLayoutId id="2147483714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06" r:id="rId9"/>
    <p:sldLayoutId id="2147483715" r:id="rId10"/>
    <p:sldLayoutId id="2147483723" r:id="rId11"/>
    <p:sldLayoutId id="2147483661" r:id="rId12"/>
    <p:sldLayoutId id="2147483672" r:id="rId13"/>
    <p:sldLayoutId id="2147483673" r:id="rId14"/>
    <p:sldLayoutId id="2147483649" r:id="rId15"/>
    <p:sldLayoutId id="2147483666" r:id="rId16"/>
    <p:sldLayoutId id="2147483678" r:id="rId17"/>
    <p:sldLayoutId id="2147483679" r:id="rId18"/>
    <p:sldLayoutId id="2147483700" r:id="rId19"/>
    <p:sldLayoutId id="2147483671" r:id="rId20"/>
    <p:sldLayoutId id="2147483660" r:id="rId21"/>
    <p:sldLayoutId id="2147483664" r:id="rId22"/>
    <p:sldLayoutId id="2147483674" r:id="rId23"/>
    <p:sldLayoutId id="2147483677" r:id="rId24"/>
    <p:sldLayoutId id="2147483668" r:id="rId25"/>
    <p:sldLayoutId id="2147483670" r:id="rId26"/>
    <p:sldLayoutId id="2147483726" r:id="rId27"/>
    <p:sldLayoutId id="2147483727" r:id="rId28"/>
    <p:sldLayoutId id="2147483724" r:id="rId29"/>
    <p:sldLayoutId id="2147483725" r:id="rId30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liex.com/blog/how-to-find-duplicates-in-jira" TargetMode="External"/><Relationship Id="rId7" Type="http://schemas.openxmlformats.org/officeDocument/2006/relationships/hyperlink" Target="https://app.diagrams.ne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techicons.dev/" TargetMode="External"/><Relationship Id="rId5" Type="http://schemas.openxmlformats.org/officeDocument/2006/relationships/hyperlink" Target="http://www.flaticon.com/" TargetMode="External"/><Relationship Id="rId4" Type="http://schemas.openxmlformats.org/officeDocument/2006/relationships/hyperlink" Target="http://www.techagilist.com/agile/jira/automatically-assign-issues-jira-automation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6.png"/><Relationship Id="rId1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50.png"/><Relationship Id="rId2" Type="http://schemas.openxmlformats.org/officeDocument/2006/relationships/image" Target="../media/image59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3.png"/><Relationship Id="rId11" Type="http://schemas.openxmlformats.org/officeDocument/2006/relationships/image" Target="../media/image37.png"/><Relationship Id="rId5" Type="http://schemas.openxmlformats.org/officeDocument/2006/relationships/image" Target="../media/image62.png"/><Relationship Id="rId15" Type="http://schemas.openxmlformats.org/officeDocument/2006/relationships/image" Target="../media/image48.png"/><Relationship Id="rId10" Type="http://schemas.openxmlformats.org/officeDocument/2006/relationships/image" Target="../media/image67.svg"/><Relationship Id="rId19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9.png"/><Relationship Id="rId3" Type="http://schemas.openxmlformats.org/officeDocument/2006/relationships/image" Target="../media/image71.png"/><Relationship Id="rId7" Type="http://schemas.openxmlformats.org/officeDocument/2006/relationships/image" Target="../media/image62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11" Type="http://schemas.openxmlformats.org/officeDocument/2006/relationships/image" Target="../media/image75.png"/><Relationship Id="rId5" Type="http://schemas.openxmlformats.org/officeDocument/2006/relationships/image" Target="../media/image73.png"/><Relationship Id="rId15" Type="http://schemas.openxmlformats.org/officeDocument/2006/relationships/image" Target="../media/image59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64.png"/><Relationship Id="rId1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92ED23F-A541-48C0-AA94-828F66C1453A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C781A4E-BE67-06E3-1C0F-14AAE089F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37" y="1936692"/>
            <a:ext cx="7960178" cy="956773"/>
          </a:xfrm>
        </p:spPr>
        <p:txBody>
          <a:bodyPr/>
          <a:lstStyle/>
          <a:p>
            <a:pPr algn="ctr"/>
            <a:r>
              <a:rPr lang="en-US" sz="2400" dirty="0"/>
              <a:t>Software Bug Tracking and Reporting Tool</a:t>
            </a:r>
            <a:br>
              <a:rPr lang="en-US" sz="2400" dirty="0"/>
            </a:br>
            <a:r>
              <a:rPr lang="en-US" sz="2400" dirty="0"/>
              <a:t>(BugTrackR)</a:t>
            </a:r>
            <a:endParaRPr lang="en-IN" sz="24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E7460E-47CC-DFBE-7783-D40E1B3C0E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9844" y="3822889"/>
            <a:ext cx="4044156" cy="747388"/>
          </a:xfrm>
        </p:spPr>
        <p:txBody>
          <a:bodyPr/>
          <a:lstStyle/>
          <a:p>
            <a:r>
              <a:rPr lang="en-US" dirty="0"/>
              <a:t>Presented By:</a:t>
            </a:r>
          </a:p>
          <a:p>
            <a:r>
              <a:rPr lang="en-US" b="0" dirty="0"/>
              <a:t>Harishmitha Raja (hr200)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48BC30A-A4F0-E2C2-5DEA-AAF87D5773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43" y="2832621"/>
            <a:ext cx="941313" cy="8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9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48D4-1935-93BB-93AD-8936F3F3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E5EE70-D27F-8053-376A-9BC7F0B5A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</a:rPr>
              <a:t>Initial Embedding for Semantic Features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CC7E127-81F0-5A16-350C-AC16C5F96501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0B43C0-71F1-ED1F-6C06-095AD824B3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0331" y="1411975"/>
            <a:ext cx="8638739" cy="3396789"/>
          </a:xfrm>
        </p:spPr>
        <p:txBody>
          <a:bodyPr/>
          <a:lstStyle/>
          <a:p>
            <a:endParaRPr lang="en-US" sz="1600" dirty="0"/>
          </a:p>
          <a:p>
            <a:pPr marL="241200" lvl="1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28824-60FC-AA55-8EF3-6A40EBE62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425" y="1671834"/>
            <a:ext cx="4970352" cy="2877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648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980FA-6740-1107-64A5-E44E4C798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B1919-B47F-3F0E-F2FF-16172A63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IN" sz="2400" dirty="0">
                <a:solidFill>
                  <a:srgbClr val="FF0000"/>
                </a:solidFill>
              </a:rPr>
              <a:t>Duplicate Detection Design 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5407C9B-83FC-B294-0370-5DDF0CAC5F31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301435A-ADB2-A9B3-7186-CBFE3756CC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0331" y="1411975"/>
            <a:ext cx="8638739" cy="3396789"/>
          </a:xfrm>
        </p:spPr>
        <p:txBody>
          <a:bodyPr/>
          <a:lstStyle/>
          <a:p>
            <a:endParaRPr lang="en-US" sz="1600" dirty="0"/>
          </a:p>
          <a:p>
            <a:pPr marL="241200" lvl="1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07EB9-A09B-EDC0-35B2-4B2CD6E2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17" y="1312039"/>
            <a:ext cx="4673366" cy="3596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8896F-AE5D-45E0-E744-019B5E7FBB7C}"/>
              </a:ext>
            </a:extLst>
          </p:cNvPr>
          <p:cNvSpPr txBox="1"/>
          <p:nvPr/>
        </p:nvSpPr>
        <p:spPr>
          <a:xfrm>
            <a:off x="7161314" y="4364416"/>
            <a:ext cx="1982686" cy="685833"/>
          </a:xfrm>
          <a:prstGeom prst="rect">
            <a:avLst/>
          </a:prstGeom>
          <a:solidFill>
            <a:schemeClr val="bg1"/>
          </a:solidFill>
        </p:spPr>
        <p:txBody>
          <a:bodyPr wrap="square" lIns="216000" tIns="187200" rIns="216000" bIns="187200" rtlCol="0">
            <a:spAutoFit/>
          </a:bodyPr>
          <a:lstStyle/>
          <a:p>
            <a:r>
              <a:rPr lang="en-IN" sz="1000" b="1" i="0" dirty="0">
                <a:latin typeface="Arial"/>
                <a:cs typeface="Arial"/>
              </a:rPr>
              <a:t>Note: </a:t>
            </a:r>
            <a:r>
              <a:rPr lang="en-IN" sz="1000" b="1" i="0">
                <a:latin typeface="Arial"/>
                <a:cs typeface="Arial"/>
              </a:rPr>
              <a:t>Same index for </a:t>
            </a:r>
            <a:r>
              <a:rPr lang="en-IN" sz="1000" b="1" i="0" dirty="0">
                <a:latin typeface="Arial"/>
                <a:cs typeface="Arial"/>
              </a:rPr>
              <a:t>semantic search as well</a:t>
            </a:r>
          </a:p>
        </p:txBody>
      </p:sp>
    </p:spTree>
    <p:extLst>
      <p:ext uri="{BB962C8B-B14F-4D97-AF65-F5344CB8AC3E}">
        <p14:creationId xmlns:p14="http://schemas.microsoft.com/office/powerpoint/2010/main" val="246117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05112-9533-C357-B070-DF2E6C052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463D6-120F-6586-95C0-4726E7BA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IN" sz="2400" dirty="0">
                <a:solidFill>
                  <a:srgbClr val="FF0000"/>
                </a:solidFill>
              </a:rPr>
              <a:t>Priority Classification Design 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2E97B1A-02FA-202E-05EA-6A82C0A34922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8CB1F1-92CD-77F1-B81C-85293455B2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0331" y="1411975"/>
            <a:ext cx="8638739" cy="3396789"/>
          </a:xfrm>
        </p:spPr>
        <p:txBody>
          <a:bodyPr/>
          <a:lstStyle/>
          <a:p>
            <a:endParaRPr lang="en-US" sz="1600" dirty="0"/>
          </a:p>
          <a:p>
            <a:pPr marL="241200" lvl="1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00827-8ACF-FBEC-9174-CDCE2AF11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23" y="1888870"/>
            <a:ext cx="4673366" cy="2965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177BE-F116-EE06-2879-3D5873DC2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38" y="2687118"/>
            <a:ext cx="3790224" cy="608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915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9E16-3F98-56A8-2020-CA46A40A0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739DC-92F8-40CB-A4D8-3FED4999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IN" sz="2400" dirty="0">
                <a:solidFill>
                  <a:srgbClr val="EB1A2F"/>
                </a:solidFill>
              </a:rPr>
              <a:t>Auto Assignment Design</a:t>
            </a:r>
            <a:endParaRPr lang="en-GB" sz="2400" dirty="0">
              <a:solidFill>
                <a:srgbClr val="EB1A2F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C1D1CF0-A8C8-00B0-A1D1-2934912266B5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82939ED-63CA-77D8-D857-0CA03BAF91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0331" y="1411975"/>
            <a:ext cx="8638739" cy="3396789"/>
          </a:xfrm>
        </p:spPr>
        <p:txBody>
          <a:bodyPr/>
          <a:lstStyle/>
          <a:p>
            <a:endParaRPr lang="en-US" sz="1600" dirty="0"/>
          </a:p>
          <a:p>
            <a:pPr marL="241200" lvl="1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4F7D5-E3DB-03EF-818D-CAABD0D58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1647716"/>
            <a:ext cx="6393180" cy="32313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828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446AA-454B-D05F-49A1-75FB000DE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56BC27-E459-FDCB-2F9F-B813E9FF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FF0000"/>
                </a:solidFill>
              </a:rPr>
              <a:t>Real-time chat and mention-based comment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71AB1FF-7F2F-EBF8-2BBB-E6BBFBD82E64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D78EF2-581B-D231-9141-807169026B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0331" y="1411975"/>
            <a:ext cx="8638739" cy="3396789"/>
          </a:xfrm>
        </p:spPr>
        <p:txBody>
          <a:bodyPr/>
          <a:lstStyle/>
          <a:p>
            <a:pPr marL="241200" lvl="1" indent="0">
              <a:buNone/>
            </a:pPr>
            <a:r>
              <a:rPr lang="en-IN" sz="1600" dirty="0"/>
              <a:t>Chat System</a:t>
            </a:r>
            <a:endParaRPr lang="en-US" sz="1600" dirty="0"/>
          </a:p>
          <a:p>
            <a:pPr lvl="1"/>
            <a:r>
              <a:rPr lang="en-US" sz="1600" dirty="0"/>
              <a:t>Reporters and technical users can interact via </a:t>
            </a:r>
            <a:r>
              <a:rPr lang="en-US" sz="1600" b="1" dirty="0"/>
              <a:t>real-time chat</a:t>
            </a:r>
          </a:p>
          <a:p>
            <a:pPr lvl="1"/>
            <a:r>
              <a:rPr lang="en-US" sz="1600" dirty="0"/>
              <a:t>Built using </a:t>
            </a:r>
            <a:r>
              <a:rPr lang="en-US" sz="1600" b="1" dirty="0"/>
              <a:t>Socket.io</a:t>
            </a:r>
            <a:r>
              <a:rPr lang="en-US" sz="1600" dirty="0"/>
              <a:t> (</a:t>
            </a:r>
            <a:r>
              <a:rPr lang="en-US" sz="1600" dirty="0" err="1"/>
              <a:t>WebSockets</a:t>
            </a:r>
            <a:r>
              <a:rPr lang="en-US" sz="1600" dirty="0"/>
              <a:t>)</a:t>
            </a:r>
          </a:p>
          <a:p>
            <a:pPr lvl="1"/>
            <a:r>
              <a:rPr lang="en-IN" sz="1600" dirty="0"/>
              <a:t>Supports per-bug private channels</a:t>
            </a:r>
            <a:endParaRPr lang="en-US" sz="1600" dirty="0"/>
          </a:p>
          <a:p>
            <a:pPr marL="241200" lvl="1" indent="0">
              <a:buNone/>
            </a:pPr>
            <a:endParaRPr lang="en-IN" sz="1600" dirty="0"/>
          </a:p>
          <a:p>
            <a:pPr marL="241200" lvl="1" indent="0">
              <a:buNone/>
            </a:pPr>
            <a:r>
              <a:rPr lang="en-IN" sz="1600" dirty="0"/>
              <a:t>Mention-Based Comments</a:t>
            </a:r>
          </a:p>
          <a:p>
            <a:pPr lvl="1"/>
            <a:r>
              <a:rPr lang="en-US" sz="1600" dirty="0"/>
              <a:t>Technical users (developers, testers, team leads) can tag others using @name</a:t>
            </a:r>
          </a:p>
          <a:p>
            <a:pPr lvl="1"/>
            <a:r>
              <a:rPr lang="en-US" sz="1600" dirty="0"/>
              <a:t>Triggers real-time </a:t>
            </a:r>
            <a:r>
              <a:rPr lang="en-US" sz="1600" b="1" dirty="0"/>
              <a:t>email notification</a:t>
            </a:r>
            <a:r>
              <a:rPr lang="en-US" sz="1600" dirty="0"/>
              <a:t> to the mentioned user</a:t>
            </a:r>
          </a:p>
          <a:p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A05F80-782E-A22D-76F7-BF61435A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403642"/>
            <a:ext cx="891540" cy="8915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48684F-DF3A-1132-BCBD-72A446D2D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990" y="3667125"/>
            <a:ext cx="8953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E18BE-CDFC-BCE5-04B6-43ECDBB42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C47E7E-5E00-322D-41C6-E77AD4E0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</a:rPr>
              <a:t>Time-Based Alerts for Bug Resolution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401D65A-3936-7DAF-9CC3-1FD46A34F649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F336B8-B015-FAA7-E3EB-D65606A1A8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0331" y="1411975"/>
            <a:ext cx="8638739" cy="3396789"/>
          </a:xfrm>
        </p:spPr>
        <p:txBody>
          <a:bodyPr/>
          <a:lstStyle/>
          <a:p>
            <a:r>
              <a:rPr lang="en-US" sz="1600" dirty="0"/>
              <a:t>Critical Bug Closure</a:t>
            </a:r>
          </a:p>
          <a:p>
            <a:pPr lvl="1"/>
            <a:r>
              <a:rPr lang="en-US" sz="1600" dirty="0"/>
              <a:t>Scheduled job run every two hours from 9AM to 5PM (Mon-Fri)</a:t>
            </a:r>
          </a:p>
          <a:p>
            <a:r>
              <a:rPr lang="en-US" sz="1600" dirty="0"/>
              <a:t>No Status Update</a:t>
            </a:r>
          </a:p>
          <a:p>
            <a:pPr lvl="1"/>
            <a:r>
              <a:rPr lang="en-US" sz="1600" dirty="0"/>
              <a:t>Scheduled job run every day at 10AM to check for bugs that did not </a:t>
            </a:r>
            <a:r>
              <a:rPr lang="en-US" sz="1600" dirty="0" err="1"/>
              <a:t>hav</a:t>
            </a:r>
            <a:r>
              <a:rPr lang="en-US" sz="1600" dirty="0"/>
              <a:t> status update for 24 hours and UI Flag</a:t>
            </a:r>
          </a:p>
          <a:p>
            <a:r>
              <a:rPr lang="en-US" sz="1600" dirty="0"/>
              <a:t>Unassigned bug (team)</a:t>
            </a:r>
          </a:p>
          <a:p>
            <a:pPr lvl="1"/>
            <a:r>
              <a:rPr lang="en-US" sz="1600" dirty="0"/>
              <a:t>Scheduled job run every two hours from 9AM to 5PM (Mon-Fri) to check for bugs that are not assigned to any team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1931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B3FFC-5FCB-E629-01DF-1D7CBDE3A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1998C1-77E9-DCF0-459E-C6E678D5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FF0000"/>
                </a:solidFill>
              </a:rPr>
              <a:t>Comparison with Existing Tools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49D0B44-AE78-12D3-ADD4-090D7D01DEF2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BAE31C-39A2-56B1-E824-1D8C95CF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1" y="1957324"/>
            <a:ext cx="3788840" cy="1913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86728-A19F-BD48-AF5E-86F2CE67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520" y="1439406"/>
            <a:ext cx="3169920" cy="1589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3BFF84-42BD-5976-FCD0-C8BF99386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486" y="3126564"/>
            <a:ext cx="3060954" cy="15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13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3CC10-83C6-5177-80EA-864F85BAB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16677-8C22-87AC-B007-4B7F48A0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FF0000"/>
                </a:solidFill>
              </a:rPr>
              <a:t>Comparison with Existing Tools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335FA44-6302-8D75-6DD9-A4CBB7F134EE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2F897-193E-B906-AB22-01E45246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8" y="1366525"/>
            <a:ext cx="4047280" cy="2893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9AB3E0-C0A2-AD0E-D0C1-34CAC0E36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172" y="1931321"/>
            <a:ext cx="4099560" cy="19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9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406C-DEA1-6442-D2CB-316DCAE0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9149AD-44A5-0AE0-9D62-E3289C35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FF0000"/>
                </a:solidFill>
              </a:rPr>
              <a:t>Comparison with Existing Tools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7AFADDA-16FA-E7BC-D70D-10F4441794B0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C3FE8-BCA3-9B26-BDC8-D4DAC63A6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8" y="1366525"/>
            <a:ext cx="3890934" cy="3296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CE0FB-DCE3-E2C7-ADDB-2C159A6FA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20" y="1918823"/>
            <a:ext cx="4393192" cy="21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6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BE545-40B1-E116-E487-83824B73D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01B0D4-D530-F2A4-38BD-3186FAF9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0" y="2278029"/>
            <a:ext cx="4445000" cy="587441"/>
          </a:xfrm>
        </p:spPr>
        <p:txBody>
          <a:bodyPr/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FF0000"/>
                </a:solidFill>
              </a:rPr>
              <a:t>Questions?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A8E8929-2F86-7ECE-804C-A9BC79C70639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85E4-E893-96A3-7347-1A9E7BCB1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9AF2CF1-AA4B-A03D-07AC-5C8D501F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610" y="3464195"/>
            <a:ext cx="1930973" cy="96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08EC7-6A18-D63C-9899-D51277951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463" y="3432496"/>
            <a:ext cx="1668745" cy="1192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F649A-761E-79AD-226E-AAD8B7339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522" y="1570095"/>
            <a:ext cx="1714732" cy="867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DA9815-2045-180F-9679-69CF8B55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25" y="1557544"/>
            <a:ext cx="1907645" cy="9633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83F20F-D896-EF22-6CC2-AD16AA21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11805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US" sz="2400" b="0" dirty="0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Times New Roman"/>
                <a:cs typeface="Times New Roman"/>
                <a:sym typeface="Times New Roman"/>
              </a:rPr>
              <a:t>Motivation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7E45EDF-DA23-03AF-69AB-DCD16BBFB4BF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D9DA36-C5F8-2C9B-EDE7-3F1E73744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742" y="1483394"/>
            <a:ext cx="801243" cy="801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C56297-BAE7-B5DA-24F3-F4C7BF94A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278" y="1667542"/>
            <a:ext cx="801243" cy="801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F69F8D-DBD5-6997-2D09-C0AA5140A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124" y="1860993"/>
            <a:ext cx="813724" cy="8137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9123A5-48FD-FA3F-8074-62498F448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159" y="3399921"/>
            <a:ext cx="1148443" cy="11484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282058A-B1B7-9F99-BEE2-6E8A14BD57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262" y="3429579"/>
            <a:ext cx="1568995" cy="14706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11CDDD-E6E5-FEE0-6AC1-AF87F126F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5856" y="3673821"/>
            <a:ext cx="372399" cy="372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9EA8C6-AAAC-6B21-E03D-D235AA890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25" y="1840462"/>
            <a:ext cx="414980" cy="4149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CD4E14B-F80F-3283-3F85-8467F3A71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446" y="3630844"/>
            <a:ext cx="310260" cy="3102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7150F4B-8BF0-294B-0558-E7D3C30CF9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262" y="4336484"/>
            <a:ext cx="414981" cy="4149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DE1DA31-055D-5EEC-B71E-E5AF89AE9C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8157" y="1027693"/>
            <a:ext cx="1077395" cy="10773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F9FC2A9-9178-124B-6000-F10E67451C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2667" y="4494839"/>
            <a:ext cx="624840" cy="6248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7E8711B-278C-0A08-5B51-4A8A162FA9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5941" y="3429579"/>
            <a:ext cx="362707" cy="36270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3969AF9-D9E1-EDBB-39C5-C96F6FFFD6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13897" y="1474878"/>
            <a:ext cx="673666" cy="67366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DE7C364-75CA-803D-0821-D23434109A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69651" y="2100566"/>
            <a:ext cx="673666" cy="67366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702BAC0-B45D-13C9-F360-DBBAAE4C82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68649" y="3704089"/>
            <a:ext cx="540106" cy="54010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E9AF831-5015-32E7-D54C-71EAC77A60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92207" y="1807209"/>
            <a:ext cx="448619" cy="448619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AF41851-EE1E-D6B5-8593-4A9C0F8E18B1}"/>
              </a:ext>
            </a:extLst>
          </p:cNvPr>
          <p:cNvSpPr txBox="1"/>
          <p:nvPr/>
        </p:nvSpPr>
        <p:spPr>
          <a:xfrm>
            <a:off x="634605" y="1220964"/>
            <a:ext cx="345768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Lack of standardized reports </a:t>
            </a:r>
            <a:endParaRPr lang="en-IN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D69D018-BC93-CDE8-AFD3-DB2CE89AB1D0}"/>
              </a:ext>
            </a:extLst>
          </p:cNvPr>
          <p:cNvSpPr txBox="1"/>
          <p:nvPr/>
        </p:nvSpPr>
        <p:spPr>
          <a:xfrm>
            <a:off x="6674382" y="964219"/>
            <a:ext cx="19643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Duplicate reports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B82BE24-6693-2606-98A9-9CAD44170D7F}"/>
              </a:ext>
            </a:extLst>
          </p:cNvPr>
          <p:cNvSpPr txBox="1"/>
          <p:nvPr/>
        </p:nvSpPr>
        <p:spPr>
          <a:xfrm>
            <a:off x="375573" y="2858264"/>
            <a:ext cx="345768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Slow bug assignment</a:t>
            </a:r>
            <a:endParaRPr lang="en-IN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AAA53F7-7077-4C6A-5EA7-20F550D00869}"/>
              </a:ext>
            </a:extLst>
          </p:cNvPr>
          <p:cNvSpPr txBox="1"/>
          <p:nvPr/>
        </p:nvSpPr>
        <p:spPr>
          <a:xfrm>
            <a:off x="3516246" y="3054841"/>
            <a:ext cx="345768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Scalability and Usability issues</a:t>
            </a:r>
            <a:endParaRPr lang="en-IN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CABF116-EDD2-601F-7CAD-81B939A1D95E}"/>
              </a:ext>
            </a:extLst>
          </p:cNvPr>
          <p:cNvSpPr txBox="1"/>
          <p:nvPr/>
        </p:nvSpPr>
        <p:spPr>
          <a:xfrm>
            <a:off x="7021239" y="3018874"/>
            <a:ext cx="209682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Poor collaboration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24A7B3-70DF-0418-6837-0FE10ED99C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82465" y="4427651"/>
            <a:ext cx="522269" cy="69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3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00" grpId="0" animBg="1"/>
      <p:bldP spid="102" grpId="0" animBg="1"/>
      <p:bldP spid="111" grpId="0" animBg="1"/>
      <p:bldP spid="1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919E5-200B-DA07-56FB-5F7F0B5AA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2DAE48-D2F5-AAAC-2FD9-0ACDF0F8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0" y="2278029"/>
            <a:ext cx="4445000" cy="587441"/>
          </a:xfrm>
        </p:spPr>
        <p:txBody>
          <a:bodyPr/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FF0000"/>
                </a:solidFill>
              </a:rPr>
              <a:t>Thank you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6D9BBE1-D62D-9970-122C-5CFAD9A96730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022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05893-4D0C-A48B-AC1A-B146D417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62B964-F139-6049-60AD-849F7D7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FF0000"/>
                </a:solidFill>
              </a:rPr>
              <a:t>References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7E306EE-8168-5F1A-24E5-7D97B3B4FF86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87F435-9C7C-769C-BF9B-23D44BEC82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0331" y="1411975"/>
            <a:ext cx="8638739" cy="3396789"/>
          </a:xfrm>
        </p:spPr>
        <p:txBody>
          <a:bodyPr/>
          <a:lstStyle/>
          <a:p>
            <a:r>
              <a:rPr lang="en-IN" sz="1600" dirty="0"/>
              <a:t>[1] Nataliya </a:t>
            </a:r>
            <a:r>
              <a:rPr lang="en-IN" sz="1600" dirty="0" err="1"/>
              <a:t>Vasyliv</a:t>
            </a:r>
            <a:r>
              <a:rPr lang="en-IN" sz="1600" dirty="0"/>
              <a:t>. “How to Find Duplicates in Jira?” Reliex.com, </a:t>
            </a:r>
            <a:r>
              <a:rPr lang="en-IN" sz="1600" dirty="0" err="1"/>
              <a:t>Reliex</a:t>
            </a:r>
            <a:r>
              <a:rPr lang="en-IN" sz="1600" dirty="0"/>
              <a:t>, 2023, </a:t>
            </a:r>
            <a:r>
              <a:rPr lang="en-IN" sz="1600" dirty="0">
                <a:hlinkClick r:id="rId3"/>
              </a:rPr>
              <a:t>https://reliex.com/blog/how-to-find-duplicates-in-jira</a:t>
            </a:r>
            <a:endParaRPr lang="en-IN" sz="1600" dirty="0"/>
          </a:p>
          <a:p>
            <a:r>
              <a:rPr lang="en-IN" sz="1600" dirty="0"/>
              <a:t>[2] Admin. “Automatically Assign Issues - JIRA Automation - Tech Agilist.” Tech Agilist, 4 Mar. 2023, </a:t>
            </a:r>
            <a:r>
              <a:rPr lang="en-IN" sz="1600" dirty="0">
                <a:hlinkClick r:id="rId4"/>
              </a:rPr>
              <a:t>www.techagilist.com/agile/jira/automatically-assign-issues-jira-automation/</a:t>
            </a:r>
            <a:r>
              <a:rPr lang="en-IN" sz="1600" dirty="0"/>
              <a:t>.</a:t>
            </a:r>
          </a:p>
          <a:p>
            <a:r>
              <a:rPr lang="en-IN" sz="1600" dirty="0"/>
              <a:t>[3] </a:t>
            </a:r>
            <a:r>
              <a:rPr lang="en-IN" sz="1600" dirty="0" err="1"/>
              <a:t>Flaticon</a:t>
            </a:r>
            <a:r>
              <a:rPr lang="en-IN" sz="1600" dirty="0"/>
              <a:t>. “</a:t>
            </a:r>
            <a:r>
              <a:rPr lang="en-IN" sz="1600" dirty="0" err="1"/>
              <a:t>Flaticon</a:t>
            </a:r>
            <a:r>
              <a:rPr lang="en-IN" sz="1600" dirty="0"/>
              <a:t>, the Largest Database of Free Vector Icons.” </a:t>
            </a:r>
            <a:r>
              <a:rPr lang="en-IN" sz="1600" dirty="0" err="1"/>
              <a:t>Flaticon</a:t>
            </a:r>
            <a:r>
              <a:rPr lang="en-IN" sz="1600" dirty="0"/>
              <a:t>, 2010, </a:t>
            </a:r>
            <a:r>
              <a:rPr lang="en-IN" sz="1600" dirty="0">
                <a:hlinkClick r:id="rId5"/>
              </a:rPr>
              <a:t>www.flaticon.com/</a:t>
            </a:r>
            <a:endParaRPr lang="en-IN" sz="1600" dirty="0"/>
          </a:p>
          <a:p>
            <a:r>
              <a:rPr lang="en-IN" sz="1600" dirty="0"/>
              <a:t>[4] </a:t>
            </a:r>
            <a:r>
              <a:rPr lang="en-IN" sz="1600" dirty="0" err="1"/>
              <a:t>IcePanel</a:t>
            </a:r>
            <a:r>
              <a:rPr lang="en-IN" sz="1600" dirty="0"/>
              <a:t> Technologies Inc. “</a:t>
            </a:r>
            <a:r>
              <a:rPr lang="en-IN" sz="1600" dirty="0" err="1"/>
              <a:t>TechIcons</a:t>
            </a:r>
            <a:r>
              <a:rPr lang="en-IN" sz="1600" dirty="0"/>
              <a:t>.” </a:t>
            </a:r>
            <a:r>
              <a:rPr lang="en-IN" sz="1600" dirty="0" err="1"/>
              <a:t>Techicons.dev</a:t>
            </a:r>
            <a:r>
              <a:rPr lang="en-IN" sz="1600" dirty="0"/>
              <a:t>, 2024. </a:t>
            </a:r>
            <a:r>
              <a:rPr lang="en-IN" sz="1600" dirty="0">
                <a:hlinkClick r:id="rId6"/>
              </a:rPr>
              <a:t>https://techicons.dev/</a:t>
            </a:r>
            <a:endParaRPr lang="en-IN" sz="1600" dirty="0"/>
          </a:p>
          <a:p>
            <a:r>
              <a:rPr lang="en-US" sz="1600" dirty="0"/>
              <a:t>[5] draw.io. “Flowchart Maker &amp; Online Diagram Software.” App.diagrams.net, 2025, </a:t>
            </a:r>
            <a:r>
              <a:rPr lang="en-US" sz="1600" dirty="0">
                <a:hlinkClick r:id="rId7"/>
              </a:rPr>
              <a:t>app.diagrams.net/.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99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4040-35D4-9F73-FBF3-17CDE165A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6E82FD-8393-0425-3195-3191A7CF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FF0000"/>
                </a:solidFill>
              </a:rPr>
              <a:t>Aims and Objectives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09E2545-CB5C-13AF-E5CE-3FDD8E8CDF09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B7F3F-769C-5EBF-5A42-9DC484DAC34A}"/>
              </a:ext>
            </a:extLst>
          </p:cNvPr>
          <p:cNvSpPr txBox="1"/>
          <p:nvPr/>
        </p:nvSpPr>
        <p:spPr>
          <a:xfrm>
            <a:off x="140492" y="1695628"/>
            <a:ext cx="345147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Structured and secure role-based bug reporting and tracking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45582D-5D28-A81B-D237-F1B5AC5B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19" y="1331311"/>
            <a:ext cx="370877" cy="3708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A9CB17-EB37-476F-0A0D-8FCAD0CE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00" y="1360439"/>
            <a:ext cx="359047" cy="3590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FF97B5-DDD1-69BB-CC1D-605C7F423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67" y="1357708"/>
            <a:ext cx="370877" cy="3708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A033A9E-C2D6-93AD-C7F6-5664FB459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16" y="1322862"/>
            <a:ext cx="386533" cy="3865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080041E-300A-C94D-85B6-19AC4AFAB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43" y="1418085"/>
            <a:ext cx="288593" cy="2885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7A402A-2724-1C85-6F0C-0573B5485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63" y="1418112"/>
            <a:ext cx="288566" cy="2885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5828577-9E9A-E332-AB73-00C206510C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292" y="1380732"/>
            <a:ext cx="301754" cy="30175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0F9A956-2698-D116-5A8C-CD227AC4CA6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702" y="1310492"/>
            <a:ext cx="347827" cy="35904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5B4C597-2256-3000-B9AB-C6E810259091}"/>
              </a:ext>
            </a:extLst>
          </p:cNvPr>
          <p:cNvSpPr txBox="1"/>
          <p:nvPr/>
        </p:nvSpPr>
        <p:spPr>
          <a:xfrm>
            <a:off x="3694447" y="1706678"/>
            <a:ext cx="231446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Duplicate bug detection to avoid redundant reports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ABB6309-9DDD-620B-0616-C5E9D3509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009" y="1434998"/>
            <a:ext cx="288593" cy="2885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1619F8-B9F6-33A8-DCA3-1D695B99C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030" y="1443101"/>
            <a:ext cx="288593" cy="2885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DDF8B15-926D-7BC4-167B-9E5457369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592" y="1451204"/>
            <a:ext cx="288593" cy="28859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198F310-5726-C5F1-01AB-F3124BC66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2607" y="1417859"/>
            <a:ext cx="339073" cy="3390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4028C2B-0D38-676C-3482-C023CB7034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4102" y="1406752"/>
            <a:ext cx="361289" cy="3612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94CC297-7869-3768-FB6F-B47C5CCD28B1}"/>
              </a:ext>
            </a:extLst>
          </p:cNvPr>
          <p:cNvSpPr txBox="1"/>
          <p:nvPr/>
        </p:nvSpPr>
        <p:spPr>
          <a:xfrm>
            <a:off x="6770069" y="1680323"/>
            <a:ext cx="213716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Advanced search and filtering for better bugs management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73FF20C-A03D-4493-748B-547B3DE52D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6841" y="1383459"/>
            <a:ext cx="266700" cy="2667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8F5BF95-52A4-C18D-610C-D8A820022B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1025" y="1368703"/>
            <a:ext cx="286580" cy="2865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28CA2C9-CB9F-0477-0594-CC61130CEE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5385" y="1337810"/>
            <a:ext cx="386533" cy="38653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B1EDE5D-56A0-322E-AA7A-E617E282CF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43879" y="1320144"/>
            <a:ext cx="386534" cy="38653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EA6F945-7B4E-1473-CFFA-BC0CCE457C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0675" y="3216968"/>
            <a:ext cx="337280" cy="33728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1FFC396F-B417-49FF-42F1-6DF34AAB2F47}"/>
              </a:ext>
            </a:extLst>
          </p:cNvPr>
          <p:cNvSpPr txBox="1"/>
          <p:nvPr/>
        </p:nvSpPr>
        <p:spPr>
          <a:xfrm>
            <a:off x="171296" y="3578741"/>
            <a:ext cx="2643406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Automated bug assignment based on workload, priority, team and seniority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43C7732-10DE-0A6E-9FEE-8BD1683F5C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545" y="3182861"/>
            <a:ext cx="405493" cy="40549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DC9E0E2-BD84-411B-4E72-D249C3332D9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7419" y="3173247"/>
            <a:ext cx="405493" cy="40549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DCD9E1C-812A-404D-32E1-5F01F66C8B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35287" y="3148754"/>
            <a:ext cx="405493" cy="40549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8F28781-0CC2-05A2-96C9-5C2FBEE494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23155" y="3182326"/>
            <a:ext cx="346516" cy="34651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64C4B98-3FD4-E9BF-F2A2-9E88C2849511}"/>
              </a:ext>
            </a:extLst>
          </p:cNvPr>
          <p:cNvSpPr txBox="1"/>
          <p:nvPr/>
        </p:nvSpPr>
        <p:spPr>
          <a:xfrm>
            <a:off x="3694446" y="3588354"/>
            <a:ext cx="231446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Role-based analytics for better decision-making</a:t>
            </a:r>
            <a:endParaRPr lang="en-US" sz="1400" b="1" dirty="0">
              <a:solidFill>
                <a:srgbClr val="0D0D0D"/>
              </a:solidFill>
              <a:highlight>
                <a:srgbClr val="FFFFFF"/>
              </a:highlight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C5BB903-1CFA-C118-D145-E380386E26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9927" y="3230552"/>
            <a:ext cx="323696" cy="32369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7A4A15E-3898-6F3D-4C40-A6A5443592B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81591" y="3230551"/>
            <a:ext cx="323696" cy="32369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FF7ABA3-D8FC-09DE-88D1-A8FA8D43545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50759" y="3255045"/>
            <a:ext cx="323696" cy="32369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A14920B-201E-9774-4DA0-C361B7FFC80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67518" y="3146146"/>
            <a:ext cx="436071" cy="43607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563860D-BD2A-496B-93A4-9D34BE6D6C9E}"/>
              </a:ext>
            </a:extLst>
          </p:cNvPr>
          <p:cNvSpPr txBox="1"/>
          <p:nvPr/>
        </p:nvSpPr>
        <p:spPr>
          <a:xfrm>
            <a:off x="6192325" y="3588354"/>
            <a:ext cx="293914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Structured communication through internal comment for tech users and real-time chat between reporters and technical roles</a:t>
            </a:r>
            <a:endParaRPr lang="en-IN" sz="1200" b="1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3D947A18-BB87-5D6A-7B24-D7AAFE6F30F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76874" y="3267441"/>
            <a:ext cx="323696" cy="323696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A9168AC-F920-29C6-CE10-848A2E13D4E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41589" y="3230552"/>
            <a:ext cx="379626" cy="379626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8F09FEB-F36C-DEA2-30DB-451D4128B85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29704" y="3215939"/>
            <a:ext cx="402058" cy="4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2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8F37E-3F67-EAE7-16EF-58C935360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51A8DE-BE45-0512-AFD9-B680AC74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IN" sz="2400" dirty="0">
                <a:solidFill>
                  <a:srgbClr val="FF0000"/>
                </a:solidFill>
              </a:rPr>
              <a:t>System Overview &amp; Architecture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8340F73-9C21-BD00-FC0F-EDA70A295CBA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01014C-4141-9C1E-91D4-2F9678E82C68}"/>
              </a:ext>
            </a:extLst>
          </p:cNvPr>
          <p:cNvSpPr txBox="1"/>
          <p:nvPr/>
        </p:nvSpPr>
        <p:spPr>
          <a:xfrm>
            <a:off x="362222" y="1366525"/>
            <a:ext cx="4423138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User Roles:</a:t>
            </a:r>
            <a:r>
              <a:rPr lang="en-US" sz="1400" dirty="0"/>
              <a:t> Five user roles - General User, Developer, Tester, Team Lead, Admin.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Client-Server Flow:</a:t>
            </a:r>
            <a:r>
              <a:rPr lang="en-US" sz="1400" dirty="0"/>
              <a:t> All roles interact via a React frontend that talks to a RESTful Node.js backend.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Microservice: </a:t>
            </a:r>
            <a:r>
              <a:rPr lang="en-US" sz="1400" dirty="0"/>
              <a:t>Backend communicates with a </a:t>
            </a:r>
            <a:r>
              <a:rPr lang="en-US" sz="1400" dirty="0" err="1"/>
              <a:t>FastAPI</a:t>
            </a:r>
            <a:r>
              <a:rPr lang="en-US" sz="1400" dirty="0"/>
              <a:t> NLP microservice for duplicate detection, semantic search and priority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Database Layer:</a:t>
            </a:r>
            <a:r>
              <a:rPr lang="en-US" sz="1400" dirty="0"/>
              <a:t> MongoDB is used with Mongoose for schema-driven data modeling.</a:t>
            </a:r>
            <a:endParaRPr lang="en-IN" sz="14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7A783D-730A-4418-72B0-7A61FBF32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60" y="1687370"/>
            <a:ext cx="4163060" cy="19947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159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DFCF5-8771-E5AB-1323-E03A97F9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6C5B3-D446-D9CB-AADB-5303E94EA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FF0000"/>
                </a:solidFill>
              </a:rPr>
              <a:t>Challenges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646777-F983-4275-83BD-E8E6A12308D8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516BC-15F2-35C3-9EB2-D00C79BE896B}"/>
              </a:ext>
            </a:extLst>
          </p:cNvPr>
          <p:cNvSpPr txBox="1"/>
          <p:nvPr/>
        </p:nvSpPr>
        <p:spPr>
          <a:xfrm>
            <a:off x="399125" y="1439406"/>
            <a:ext cx="277678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NLP Techniques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4F9FE4-8F9F-1430-830C-CA9D1917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09" y="1808738"/>
            <a:ext cx="630358" cy="6303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D92D4A-51DF-90B7-BAAE-CEB81899F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1" y="1808738"/>
            <a:ext cx="630358" cy="6303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D8CF86-BF6F-E1A4-8804-22CF2CF55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393" y="1881619"/>
            <a:ext cx="478971" cy="4789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A3B2B1-EB52-DFB4-5128-5EACF9D66839}"/>
              </a:ext>
            </a:extLst>
          </p:cNvPr>
          <p:cNvSpPr txBox="1"/>
          <p:nvPr/>
        </p:nvSpPr>
        <p:spPr>
          <a:xfrm>
            <a:off x="4441371" y="1366525"/>
            <a:ext cx="38698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Limited API &amp; database experience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1E09FB4-08E3-0EDA-1161-2D173D9CC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689" y="1885754"/>
            <a:ext cx="478971" cy="4789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F0E185-4983-6E50-C95F-D26387570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68" y="1793362"/>
            <a:ext cx="621764" cy="6217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5F431F-5B27-6151-11D6-97EC846D0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4713" y="1735857"/>
            <a:ext cx="645734" cy="6457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67F467B-B6F6-0C04-346B-81225544C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853" y="1793362"/>
            <a:ext cx="645734" cy="6457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0D86C15-D25F-4A48-02EF-99A153E0882A}"/>
              </a:ext>
            </a:extLst>
          </p:cNvPr>
          <p:cNvSpPr txBox="1"/>
          <p:nvPr/>
        </p:nvSpPr>
        <p:spPr>
          <a:xfrm>
            <a:off x="368760" y="2597219"/>
            <a:ext cx="4572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1800" dirty="0"/>
              <a:t>Ensuring Security &amp; Access Control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217C155-3BE6-6911-6A09-9D28132DE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091" y="3014341"/>
            <a:ext cx="1116975" cy="5612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33B39D-4262-8217-8393-51C0C16611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7817" y="3014341"/>
            <a:ext cx="576943" cy="5769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8FB52C2-1AD4-9054-B19D-F02402A8EA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69511" y="2957690"/>
            <a:ext cx="576943" cy="5769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EC78DDC-5410-9AD3-DFE6-3E766E12A437}"/>
              </a:ext>
            </a:extLst>
          </p:cNvPr>
          <p:cNvSpPr txBox="1"/>
          <p:nvPr/>
        </p:nvSpPr>
        <p:spPr>
          <a:xfrm>
            <a:off x="4752899" y="2597219"/>
            <a:ext cx="370530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1800" dirty="0"/>
              <a:t>Automated bug assignment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45FD5E8-D5ED-9BA7-81F4-5C5081A1BD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5511" y="3091554"/>
            <a:ext cx="337280" cy="3372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620DBE3-290F-E21B-C647-DD0D1CC1A7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25381" y="3057447"/>
            <a:ext cx="405493" cy="4054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DBC3C9-FA63-D762-51E8-F88119E9E6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22255" y="3047833"/>
            <a:ext cx="405493" cy="40549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9CBDFF3-A192-0939-8739-931395BEBC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10123" y="3023340"/>
            <a:ext cx="405493" cy="4054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3CE6643-4479-A52C-C10B-BEE027FCF7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97991" y="3056912"/>
            <a:ext cx="346516" cy="34651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ED032F4-F026-A5AB-C9DE-D0D3B665237D}"/>
              </a:ext>
            </a:extLst>
          </p:cNvPr>
          <p:cNvSpPr txBox="1"/>
          <p:nvPr/>
        </p:nvSpPr>
        <p:spPr>
          <a:xfrm>
            <a:off x="2899253" y="3699754"/>
            <a:ext cx="26935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Real-Time collaboration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1F36466-5EC0-E197-6F50-F5E201BB5F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58676" y="4197245"/>
            <a:ext cx="623360" cy="6233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7DEABF8-1C0C-677C-D8EF-CCEE0F34CA1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28127" y="4127932"/>
            <a:ext cx="729635" cy="72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4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772AF-F286-F3D7-E1B7-89927187D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DE2D4-BFB5-2C69-D674-AD05A6EE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FF0000"/>
                </a:solidFill>
              </a:rPr>
              <a:t>Technical Specification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21226F7-68E5-2BB3-BB10-67FB9D581414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F9C0BB-2F07-B26D-7735-2EFE78053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737" y="1286532"/>
            <a:ext cx="1025980" cy="1025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B30411-E777-994D-2EF5-E8AC6E342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2" y="1368175"/>
            <a:ext cx="862693" cy="8626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BEAFBE-8223-8508-40FA-7B230853A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856" y="1147740"/>
            <a:ext cx="1164772" cy="11647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D539FCD-D8D7-E2C2-50AE-AD131C829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095" y="2420991"/>
            <a:ext cx="1107622" cy="11076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62FAB2D-14A5-6992-96D7-B823ACD0D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2" y="2420991"/>
            <a:ext cx="1107623" cy="11076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89A91BD-2133-2648-2BCF-1A2E4525A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759" y="2312512"/>
            <a:ext cx="1360714" cy="136071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D6EFA36-89B8-C0D1-CEB8-534394AB42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7395" y="2392416"/>
            <a:ext cx="1164772" cy="11647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3FD93CB-F33E-97A8-15CF-8B9782F47B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8023" y="1337158"/>
            <a:ext cx="903514" cy="9035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BAFA54D-BD7B-6AA8-4BF7-8E850D2569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125" y="3812346"/>
            <a:ext cx="1115786" cy="111578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76594D3-411B-2AC0-F1E6-8E3F15CB2C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1556" y="3824970"/>
            <a:ext cx="1115786" cy="111578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33DEC53-F5D6-3D5C-943B-33DE63BEA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7122" y="3824970"/>
            <a:ext cx="1042306" cy="1042306"/>
          </a:xfrm>
          <a:prstGeom prst="rect">
            <a:avLst/>
          </a:prstGeom>
        </p:spPr>
      </p:pic>
      <p:pic>
        <p:nvPicPr>
          <p:cNvPr id="1026" name="Picture 2" descr="node-cron · GitHub">
            <a:extLst>
              <a:ext uri="{FF2B5EF4-FFF2-40B4-BE49-F238E27FC236}">
                <a16:creationId xmlns:a16="http://schemas.microsoft.com/office/drawing/2014/main" id="{8986074A-5255-E9F1-7B43-7856232E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88" y="3611292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47C368-52F3-12C3-1B44-83D60B1550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0408" y="3644500"/>
            <a:ext cx="1261642" cy="1261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8E76A-CA91-B910-7907-8D0235E715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11799" y="3776976"/>
            <a:ext cx="951925" cy="95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8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EEB2-0937-E9A7-6321-541F3CEE6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CC011D-0776-1144-4D12-36121B66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GB" sz="2400" dirty="0" err="1">
                <a:solidFill>
                  <a:srgbClr val="FF0000"/>
                </a:solidFill>
              </a:rPr>
              <a:t>Timeplan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1B2C5B7-7880-94A7-3F29-E5E2D9D70304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89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772AF-F286-F3D7-E1B7-89927187D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DE2D4-BFB5-2C69-D674-AD05A6EE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83" y="2191506"/>
            <a:ext cx="1091643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GB" sz="2400" dirty="0">
                <a:solidFill>
                  <a:srgbClr val="FF0000"/>
                </a:solidFill>
              </a:rPr>
              <a:t>Demo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21226F7-68E5-2BB3-BB10-67FB9D581414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83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720A3-8FE8-8BCD-17D3-016C122E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EDC1F5-42A7-BBFA-E75F-196E45C5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25" y="779084"/>
            <a:ext cx="8304607" cy="587441"/>
          </a:xfrm>
        </p:spPr>
        <p:txBody>
          <a:bodyPr/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IN" sz="2400" dirty="0">
                <a:solidFill>
                  <a:srgbClr val="FF0000"/>
                </a:solidFill>
              </a:rPr>
              <a:t>Automated Duplicate Detection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EAF69AB-4EE9-E4A6-919A-5C59353A346A}"/>
              </a:ext>
            </a:extLst>
          </p:cNvPr>
          <p:cNvSpPr txBox="1">
            <a:spLocks/>
          </p:cNvSpPr>
          <p:nvPr/>
        </p:nvSpPr>
        <p:spPr>
          <a:xfrm>
            <a:off x="399123" y="180317"/>
            <a:ext cx="8304607" cy="525886"/>
          </a:xfrm>
          <a:prstGeom prst="rect">
            <a:avLst/>
          </a:prstGeom>
        </p:spPr>
        <p:txBody>
          <a:bodyPr vert="horz" wrap="square" lIns="0" tIns="108000" rIns="0" bIns="10800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2000" dirty="0">
              <a:solidFill>
                <a:schemeClr val="accent4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A1A81C-CB17-DBB0-25E5-263A83B5564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0331" y="1411975"/>
            <a:ext cx="8638739" cy="3396789"/>
          </a:xfrm>
        </p:spPr>
        <p:txBody>
          <a:bodyPr/>
          <a:lstStyle/>
          <a:p>
            <a:r>
              <a:rPr lang="en-US" sz="1600" dirty="0"/>
              <a:t>Flow</a:t>
            </a:r>
          </a:p>
          <a:p>
            <a:r>
              <a:rPr lang="en-US" sz="1600" dirty="0"/>
              <a:t>Drawn using draw.io []</a:t>
            </a:r>
          </a:p>
          <a:p>
            <a:pPr lvl="1"/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2E9BF-ECF4-89FE-CB07-6D3B0BF2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875" y="1525710"/>
            <a:ext cx="2751102" cy="32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87683"/>
      </p:ext>
    </p:extLst>
  </p:cSld>
  <p:clrMapOvr>
    <a:masterClrMapping/>
  </p:clrMapOvr>
</p:sld>
</file>

<file path=ppt/theme/theme1.xml><?xml version="1.0" encoding="utf-8"?>
<a:theme xmlns:a="http://schemas.openxmlformats.org/drawingml/2006/main" name="UoL Powerpoint Guidelines Accessibility Design">
  <a:themeElements>
    <a:clrScheme name="University of Leicester - Citizens of Change">
      <a:dk1>
        <a:srgbClr val="3C3C3C"/>
      </a:dk1>
      <a:lt1>
        <a:srgbClr val="FFFFFF"/>
      </a:lt1>
      <a:dk2>
        <a:srgbClr val="3C3C3C"/>
      </a:dk2>
      <a:lt2>
        <a:srgbClr val="E6E6E6"/>
      </a:lt2>
      <a:accent1>
        <a:srgbClr val="E4042C"/>
      </a:accent1>
      <a:accent2>
        <a:srgbClr val="E37606"/>
      </a:accent2>
      <a:accent3>
        <a:srgbClr val="07A75A"/>
      </a:accent3>
      <a:accent4>
        <a:srgbClr val="0096D2"/>
      </a:accent4>
      <a:accent5>
        <a:srgbClr val="5A4BC2"/>
      </a:accent5>
      <a:accent6>
        <a:srgbClr val="AAAAAA"/>
      </a:accent6>
      <a:hlink>
        <a:srgbClr val="0096D2"/>
      </a:hlink>
      <a:folHlink>
        <a:srgbClr val="0096D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216000" tIns="187200" rIns="216000" bIns="187200" rtlCol="0">
        <a:spAutoFit/>
      </a:bodyPr>
      <a:lstStyle>
        <a:defPPr>
          <a:defRPr sz="4400" b="1" i="0" dirty="0" smtClean="0">
            <a:solidFill>
              <a:schemeClr val="accent1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A766190E6DE469884C8AAE13D89A7" ma:contentTypeVersion="10" ma:contentTypeDescription="Create a new document." ma:contentTypeScope="" ma:versionID="781047928b50d14161f64708554d01f4">
  <xsd:schema xmlns:xsd="http://www.w3.org/2001/XMLSchema" xmlns:xs="http://www.w3.org/2001/XMLSchema" xmlns:p="http://schemas.microsoft.com/office/2006/metadata/properties" xmlns:ns2="13662a8c-25d8-44d7-a264-fe841afec899" xmlns:ns3="54bb65b2-6de3-413b-94c3-5c928993f435" targetNamespace="http://schemas.microsoft.com/office/2006/metadata/properties" ma:root="true" ma:fieldsID="0b7ca5e1f9105964ef1f8bc881933865" ns2:_="" ns3:_="">
    <xsd:import namespace="13662a8c-25d8-44d7-a264-fe841afec899"/>
    <xsd:import namespace="54bb65b2-6de3-413b-94c3-5c928993f4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662a8c-25d8-44d7-a264-fe841afec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d023d89-6bf8-49d2-a6ae-99c0c7930f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b65b2-6de3-413b-94c3-5c928993f43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35fe629-2c3c-4feb-9db4-f9bc005a5118}" ma:internalName="TaxCatchAll" ma:showField="CatchAllData" ma:web="54bb65b2-6de3-413b-94c3-5c928993f4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bb65b2-6de3-413b-94c3-5c928993f435" xsi:nil="true"/>
    <lcf76f155ced4ddcb4097134ff3c332f xmlns="13662a8c-25d8-44d7-a264-fe841afec89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9007DC-AC07-4201-9339-21AED17DA9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662a8c-25d8-44d7-a264-fe841afec899"/>
    <ds:schemaRef ds:uri="54bb65b2-6de3-413b-94c3-5c928993f4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1B442-2BF3-4C0A-81AF-DB2C966119F3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e7a5fc8e-e677-41ca-8019-df913e37547c"/>
    <ds:schemaRef ds:uri="http://purl.org/dc/dcmitype/"/>
    <ds:schemaRef ds:uri="http://schemas.microsoft.com/office/infopath/2007/PartnerControls"/>
    <ds:schemaRef ds:uri="67a03111-f570-43e0-9b48-49049b7e86ee"/>
    <ds:schemaRef ds:uri="http://purl.org/dc/elements/1.1/"/>
    <ds:schemaRef ds:uri="b21e8fb0-f567-48f8-95c5-03867779715e"/>
    <ds:schemaRef ds:uri="54bb65b2-6de3-413b-94c3-5c928993f435"/>
    <ds:schemaRef ds:uri="13662a8c-25d8-44d7-a264-fe841afec899"/>
  </ds:schemaRefs>
</ds:datastoreItem>
</file>

<file path=customXml/itemProps3.xml><?xml version="1.0" encoding="utf-8"?>
<ds:datastoreItem xmlns:ds="http://schemas.openxmlformats.org/officeDocument/2006/customXml" ds:itemID="{31A78EDE-5FEE-4D4A-A6CE-BA46B95F7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UoL Powerpoint Guidelines Accessibility Design.potx</Template>
  <TotalTime>35621</TotalTime>
  <Words>532</Words>
  <Application>Microsoft Office PowerPoint</Application>
  <PresentationFormat>On-screen Show (16:9)</PresentationFormat>
  <Paragraphs>94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Georgia</vt:lpstr>
      <vt:lpstr>Lucida Grande</vt:lpstr>
      <vt:lpstr>Times New Roman</vt:lpstr>
      <vt:lpstr>UoL Powerpoint Guidelines Accessibility Design</vt:lpstr>
      <vt:lpstr>Software Bug Tracking and Reporting Tool (BugTrackR)</vt:lpstr>
      <vt:lpstr> Motivation </vt:lpstr>
      <vt:lpstr>Aims and Objectives</vt:lpstr>
      <vt:lpstr>System Overview &amp; Architecture</vt:lpstr>
      <vt:lpstr>Challenges</vt:lpstr>
      <vt:lpstr>Technical Specification</vt:lpstr>
      <vt:lpstr>Timeplan</vt:lpstr>
      <vt:lpstr>Demo</vt:lpstr>
      <vt:lpstr>Automated Duplicate Detection</vt:lpstr>
      <vt:lpstr>Initial Embedding for Semantic Features</vt:lpstr>
      <vt:lpstr>Duplicate Detection Design </vt:lpstr>
      <vt:lpstr>Priority Classification Design </vt:lpstr>
      <vt:lpstr>Auto Assignment Design</vt:lpstr>
      <vt:lpstr>Real-time chat and mention-based comment</vt:lpstr>
      <vt:lpstr>Time-Based Alerts for Bug Resolution</vt:lpstr>
      <vt:lpstr>Comparison with Existing Tools</vt:lpstr>
      <vt:lpstr>Comparison with Existing Tools</vt:lpstr>
      <vt:lpstr>Comparison with Existing Tools</vt:lpstr>
      <vt:lpstr>Questions?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Harishmitha Raja</cp:lastModifiedBy>
  <cp:revision>602</cp:revision>
  <cp:lastPrinted>2020-07-06T08:56:06Z</cp:lastPrinted>
  <dcterms:created xsi:type="dcterms:W3CDTF">2020-04-08T13:53:01Z</dcterms:created>
  <dcterms:modified xsi:type="dcterms:W3CDTF">2025-05-20T19:29:27Z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0x0101002B8A766190E6DE469884C8AAE13D89A7</vt:lpwstr>
  </property>
  <property fmtid="{D5CDD505-2E9C-101B-9397-08002B2CF9AE}" pid="3" name="MediaServiceImageTags">
    <vt:lpwstr/>
  </property>
  <property fmtid="{D5CDD505-2E9C-101B-9397-08002B2CF9AE}" pid="4" name="Order">
    <vt:r8>53700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